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Layouts/slideLayout22.xml" ContentType="application/vnd.openxmlformats-officedocument.presentationml.slideLayout+xml"/>
  <Override PartName="/ppt/notesSlides/notesSlide2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44"/>
  </p:notesMasterIdLst>
  <p:sldIdLst>
    <p:sldId id="256" r:id="rId3"/>
    <p:sldId id="259" r:id="rId4"/>
    <p:sldId id="258" r:id="rId5"/>
    <p:sldId id="257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 type="screen16x9"/>
  <p:notesSz cx="6858000" cy="9144000"/>
  <p:embeddedFontLst>
    <p:embeddedFont>
      <p:font typeface="Maven Pro" charset="0"/>
      <p:regular r:id="rId45"/>
      <p:bold r:id="rId46"/>
    </p:embeddedFont>
    <p:embeddedFont>
      <p:font typeface="Advent Pro SemiBold" charset="0"/>
      <p:regular r:id="rId47"/>
      <p:bold r:id="rId48"/>
      <p:italic r:id="rId49"/>
      <p:boldItalic r:id="rId50"/>
    </p:embeddedFont>
    <p:embeddedFont>
      <p:font typeface="Share Tech" charset="0"/>
      <p:regular r:id="rId51"/>
    </p:embeddedFont>
    <p:embeddedFont>
      <p:font typeface="Fira Sans Condensed Medium" charset="0"/>
      <p:regular r:id="rId52"/>
      <p:bold r:id="rId53"/>
      <p:italic r:id="rId54"/>
      <p:boldItalic r:id="rId55"/>
    </p:embeddedFont>
    <p:embeddedFont>
      <p:font typeface="Advent Pro Medium" charset="0"/>
      <p:regular r:id="rId56"/>
      <p:bold r:id="rId57"/>
      <p:italic r:id="rId58"/>
      <p:boldItalic r:id="rId59"/>
    </p:embeddedFont>
    <p:embeddedFont>
      <p:font typeface="Proxima Nova" charset="0"/>
      <p:regular r:id="rId60"/>
      <p:bold r:id="rId61"/>
      <p:italic r:id="rId62"/>
      <p:boldItalic r:id="rId63"/>
    </p:embeddedFont>
    <p:embeddedFont>
      <p:font typeface="Calibri" pitchFamily="34" charset="0"/>
      <p:regular r:id="rId64"/>
      <p:bold r:id="rId65"/>
      <p:italic r:id="rId66"/>
      <p:boldItalic r:id="rId67"/>
    </p:embeddedFont>
    <p:embeddedFont>
      <p:font typeface="Amatic SC" charset="-79"/>
      <p:regular r:id="rId68"/>
      <p:bold r:id="rId69"/>
    </p:embeddedFont>
    <p:embeddedFont>
      <p:font typeface="Roboto Medium" charset="0"/>
      <p:regular r:id="rId70"/>
      <p:bold r:id="rId71"/>
      <p:italic r:id="rId72"/>
      <p:boldItalic r:id="rId73"/>
    </p:embeddedFont>
    <p:embeddedFont>
      <p:font typeface="Proxima Nova Semibold" charset="0"/>
      <p:regular r:id="rId74"/>
      <p:bold r:id="rId75"/>
      <p:boldItalic r:id="rId76"/>
    </p:embeddedFont>
    <p:embeddedFont>
      <p:font typeface="Fira Sans Extra Condensed Medium" pitchFamily="34" charset="0"/>
      <p:regular r:id="rId77"/>
      <p: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F7C77DC2-22F0-433A-980C-EF3B04F99F64}">
  <a:tblStyle styleId="{F7C77DC2-22F0-433A-980C-EF3B04F99F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76" Type="http://schemas.openxmlformats.org/officeDocument/2006/relationships/font" Target="fonts/font32.fntdata"/><Relationship Id="rId7" Type="http://schemas.openxmlformats.org/officeDocument/2006/relationships/slide" Target="slides/slide5.xml"/><Relationship Id="rId71" Type="http://schemas.openxmlformats.org/officeDocument/2006/relationships/font" Target="fonts/font2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font" Target="fonts/font22.fntdata"/><Relationship Id="rId74" Type="http://schemas.openxmlformats.org/officeDocument/2006/relationships/font" Target="fonts/font30.fntdata"/><Relationship Id="rId79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82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font" Target="fonts/font29.fntdata"/><Relationship Id="rId78" Type="http://schemas.openxmlformats.org/officeDocument/2006/relationships/font" Target="fonts/font34.fntdata"/><Relationship Id="rId8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77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font" Target="fonts/font28.fntdata"/><Relationship Id="rId80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75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876700" y="3028950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Restaurants en USA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" name="Picture 2" descr="E:\Data Science\LABs\PF\INDATA2-02-02.pn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52599" y="1352550"/>
            <a:ext cx="5105401" cy="185786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381000" y="990600"/>
            <a:ext cx="4419600" cy="4324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ES" dirty="0" smtClean="0"/>
              <a:t>Como parte de una consultora de data, nos han contratado para poder realizar un análisis del mercado estadounidense. Nuestro cliente es parte de un conglomerado de empresas de restaurantes, y desean tener un análisis detallado de la opinión de los usuarios en </a:t>
            </a:r>
            <a:r>
              <a:rPr lang="es-ES" dirty="0" err="1" smtClean="0"/>
              <a:t>Yelp</a:t>
            </a:r>
            <a:r>
              <a:rPr lang="es-ES" dirty="0" smtClean="0"/>
              <a:t> y cruzarlos con los de Google </a:t>
            </a:r>
            <a:r>
              <a:rPr lang="es-ES" dirty="0" err="1" smtClean="0"/>
              <a:t>Maps</a:t>
            </a:r>
            <a:r>
              <a:rPr lang="es-ES" dirty="0" smtClean="0"/>
              <a:t>  restaurantes, utilizando análisis de sentimientos, predecir cuáles serán los rubros del sector gastronómico que más crecerán (o decaerán).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E:\Data Science\LABs\PF\INDATA2-02-02.pn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2400" y="133350"/>
            <a:ext cx="2722157" cy="9905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{F7C77DC2-22F0-433A-980C-EF3B04F99F64}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705600" y="310515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OBJETIVO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705600" y="3562350"/>
            <a:ext cx="2096702" cy="1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Determinar zona geográfica y tipo  comercio gastronómico</a:t>
            </a:r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NUESTRO PROCESO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10515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PROBLEMA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538030"/>
            <a:ext cx="1755600" cy="951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Donde invertir en gastronomia en Estados Unidos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Analisis de la base de datos de Google Maps y Yelp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TABLA DE CONTENIDOS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{F7C77DC2-22F0-433A-980C-EF3B04F99F64}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{F7C77DC2-22F0-433A-980C-EF3B04F99F64}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{F7C77DC2-22F0-433A-980C-EF3B04F99F64}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{F7C77DC2-22F0-433A-980C-EF3B04F99F64}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ES" dirty="0" smtClean="0"/>
              <a:t>Encontrar las tendencias o rubros en crecimiento. Para lo cual, se propone estudiar los siguientes </a:t>
            </a:r>
            <a:r>
              <a:rPr lang="es-ES" dirty="0" err="1" smtClean="0"/>
              <a:t>KPIs</a:t>
            </a:r>
            <a:r>
              <a:rPr lang="es-ES" dirty="0" smtClean="0"/>
              <a:t>:</a:t>
            </a:r>
          </a:p>
          <a:p>
            <a:pPr marL="0" lvl="0" indent="0">
              <a:buNone/>
            </a:pPr>
            <a:endParaRPr lang="es-ES" dirty="0" smtClean="0"/>
          </a:p>
          <a:p>
            <a:pPr marL="0" indent="0"/>
            <a:r>
              <a:rPr lang="es-ES" i="1" dirty="0" smtClean="0"/>
              <a:t> Tasa </a:t>
            </a:r>
            <a:r>
              <a:rPr lang="es-ES" i="1" dirty="0" smtClean="0"/>
              <a:t>de variación mensual en el número de </a:t>
            </a:r>
            <a:r>
              <a:rPr lang="es-ES" i="1" smtClean="0"/>
              <a:t>reviews</a:t>
            </a:r>
            <a:endParaRPr lang="es-ES" i="1" dirty="0" smtClean="0"/>
          </a:p>
          <a:p>
            <a:pPr marL="0" indent="0">
              <a:buNone/>
            </a:pPr>
            <a:endParaRPr lang="es-ES" i="1" dirty="0" smtClean="0"/>
          </a:p>
          <a:p>
            <a:pPr marL="0" indent="0"/>
            <a:r>
              <a:rPr lang="es-ES" i="1" dirty="0" smtClean="0"/>
              <a:t> Calificación </a:t>
            </a:r>
            <a:r>
              <a:rPr lang="es-ES" i="1" dirty="0" smtClean="0"/>
              <a:t>promedio por categoría de </a:t>
            </a:r>
            <a:r>
              <a:rPr lang="es-ES" i="1" dirty="0" smtClean="0"/>
              <a:t>restaurante</a:t>
            </a:r>
          </a:p>
          <a:p>
            <a:pPr marL="0" indent="0">
              <a:buNone/>
            </a:pPr>
            <a:endParaRPr lang="es-ES" i="1" dirty="0" smtClean="0"/>
          </a:p>
          <a:p>
            <a:pPr marL="0" indent="0"/>
            <a:r>
              <a:rPr lang="en-US" i="1" dirty="0" smtClean="0"/>
              <a:t> Engagement</a:t>
            </a:r>
          </a:p>
          <a:p>
            <a:pPr marL="0" indent="0">
              <a:buNone/>
            </a:pPr>
            <a:endParaRPr lang="en-US" i="1" dirty="0" smtClean="0"/>
          </a:p>
          <a:p>
            <a:pPr marL="0" indent="0"/>
            <a:r>
              <a:rPr lang="es-ES" i="1" dirty="0" smtClean="0"/>
              <a:t> Tasa </a:t>
            </a:r>
            <a:r>
              <a:rPr lang="es-ES" i="1" dirty="0" smtClean="0"/>
              <a:t>de retención de </a:t>
            </a:r>
            <a:r>
              <a:rPr lang="es-ES" i="1" dirty="0" smtClean="0"/>
              <a:t>clientes</a:t>
            </a:r>
          </a:p>
          <a:p>
            <a:pPr marL="0" indent="0"/>
            <a:endParaRPr lang="es-ES" i="1" dirty="0" smtClean="0"/>
          </a:p>
          <a:p>
            <a:pPr marL="0" indent="0"/>
            <a:r>
              <a:rPr lang="es-ES" i="1" dirty="0" smtClean="0"/>
              <a:t> Índice </a:t>
            </a:r>
            <a:r>
              <a:rPr lang="es-ES" i="1" dirty="0" smtClean="0"/>
              <a:t>de recomendación de </a:t>
            </a:r>
            <a:r>
              <a:rPr lang="es-ES" i="1" dirty="0" smtClean="0"/>
              <a:t>clientes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s-ES" dirty="0" smtClean="0"/>
              <a:t>Identificar las mejores zonas para desplegar los restaurantes del consorcio. Se proponen dos </a:t>
            </a:r>
            <a:r>
              <a:rPr lang="es-ES" dirty="0" err="1" smtClean="0"/>
              <a:t>KPIs</a:t>
            </a:r>
            <a:r>
              <a:rPr lang="es-ES" dirty="0" smtClean="0"/>
              <a:t>:</a:t>
            </a:r>
          </a:p>
          <a:p>
            <a:pPr marL="0" indent="0">
              <a:buNone/>
            </a:pPr>
            <a:endParaRPr lang="es-ES" dirty="0" smtClean="0"/>
          </a:p>
          <a:p>
            <a:pPr marL="0" indent="0"/>
            <a:r>
              <a:rPr lang="en-US" i="1" dirty="0" smtClean="0"/>
              <a:t> </a:t>
            </a:r>
            <a:r>
              <a:rPr lang="en-US" i="1" dirty="0" err="1" smtClean="0"/>
              <a:t>Densidad</a:t>
            </a:r>
            <a:r>
              <a:rPr lang="en-US" i="1" dirty="0" smtClean="0"/>
              <a:t> </a:t>
            </a:r>
            <a:r>
              <a:rPr lang="en-US" i="1" dirty="0" smtClean="0"/>
              <a:t>de </a:t>
            </a:r>
            <a:r>
              <a:rPr lang="en-US" i="1" dirty="0" err="1" smtClean="0"/>
              <a:t>restaurantes</a:t>
            </a:r>
            <a:r>
              <a:rPr lang="en-US" i="1" dirty="0" smtClean="0"/>
              <a:t> </a:t>
            </a:r>
            <a:r>
              <a:rPr lang="en-US" i="1" dirty="0" err="1" smtClean="0"/>
              <a:t>por</a:t>
            </a:r>
            <a:r>
              <a:rPr lang="en-US" i="1" dirty="0" smtClean="0"/>
              <a:t> </a:t>
            </a:r>
            <a:r>
              <a:rPr lang="en-US" i="1" dirty="0" err="1" smtClean="0"/>
              <a:t>zona</a:t>
            </a:r>
            <a:endParaRPr lang="en-US" i="1" dirty="0" smtClean="0"/>
          </a:p>
          <a:p>
            <a:pPr marL="0" indent="0"/>
            <a:endParaRPr lang="en-US" i="1" dirty="0" smtClean="0"/>
          </a:p>
          <a:p>
            <a:pPr marL="0" indent="0"/>
            <a:r>
              <a:rPr lang="es-ES" i="1" dirty="0" smtClean="0"/>
              <a:t> Calificación </a:t>
            </a:r>
            <a:r>
              <a:rPr lang="es-ES" i="1" dirty="0" smtClean="0"/>
              <a:t>promedio de restaurantes por </a:t>
            </a:r>
            <a:r>
              <a:rPr lang="es-ES" i="1" dirty="0" smtClean="0"/>
              <a:t>zona</a:t>
            </a:r>
          </a:p>
          <a:p>
            <a:pPr marL="0" indent="0"/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METRICAS y KPIs</a:t>
            </a:r>
            <a:endParaRPr/>
          </a:p>
        </p:txBody>
      </p:sp>
      <p:pic>
        <p:nvPicPr>
          <p:cNvPr id="4" name="Picture 2" descr="E:\Data Science\LABs\PF\INDATA2-02-02.pn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102380" y="4248150"/>
            <a:ext cx="2041620" cy="7429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1136</Words>
  <PresentationFormat>Presentación en pantalla (16:9)</PresentationFormat>
  <Paragraphs>237</Paragraphs>
  <Slides>41</Slides>
  <Notes>40</Notes>
  <HiddenSlides>0</HiddenSlides>
  <MMClips>0</MMClips>
  <ScaleCrop>false</ScaleCrop>
  <HeadingPairs>
    <vt:vector size="6" baseType="variant">
      <vt:variant>
        <vt:lpstr>Fuentes usadas</vt:lpstr>
      </vt:variant>
      <vt:variant>
        <vt:i4>14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41</vt:i4>
      </vt:variant>
    </vt:vector>
  </HeadingPairs>
  <TitlesOfParts>
    <vt:vector size="57" baseType="lpstr">
      <vt:lpstr>Arial</vt:lpstr>
      <vt:lpstr>Maven Pro</vt:lpstr>
      <vt:lpstr>Advent Pro SemiBold</vt:lpstr>
      <vt:lpstr>Share Tech</vt:lpstr>
      <vt:lpstr>Livvic Light</vt:lpstr>
      <vt:lpstr>Fira Sans Condensed Medium</vt:lpstr>
      <vt:lpstr>Advent Pro Medium</vt:lpstr>
      <vt:lpstr>Proxima Nova</vt:lpstr>
      <vt:lpstr>Calibri</vt:lpstr>
      <vt:lpstr>Amatic SC</vt:lpstr>
      <vt:lpstr>Roboto Medium</vt:lpstr>
      <vt:lpstr>Proxima Nova Semibold</vt:lpstr>
      <vt:lpstr>Fira Sans Extra Condensed Medium</vt:lpstr>
      <vt:lpstr>Nunito Light</vt:lpstr>
      <vt:lpstr>Data Science Consulting by Slidesgo</vt:lpstr>
      <vt:lpstr>Slidesgo Final Pages</vt:lpstr>
      <vt:lpstr>Diapositiva 1</vt:lpstr>
      <vt:lpstr>Diapositiva 2</vt:lpstr>
      <vt:lpstr>OBJETIVO</vt:lpstr>
      <vt:lpstr>METRICAS y KPIs</vt:lpstr>
      <vt:lpstr>UNDERSTANDING THE PROBLEM</vt:lpstr>
      <vt:lpstr>OUR SOLUTIONS</vt:lpstr>
      <vt:lpstr>MAIN COMPETITORS</vt:lpstr>
      <vt:lpstr>COMPANY</vt:lpstr>
      <vt:lpstr>Diapositiva 9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Diapositiva 29</vt:lpstr>
      <vt:lpstr>Diapositiva 30</vt:lpstr>
      <vt:lpstr>Diapositiva 31</vt:lpstr>
      <vt:lpstr>Diapositiva 32</vt:lpstr>
      <vt:lpstr>Diapositiva 33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Diapositiva 41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CONSULTING</dc:title>
  <dc:creator>Home</dc:creator>
  <cp:lastModifiedBy>Home</cp:lastModifiedBy>
  <cp:revision>7</cp:revision>
  <dcterms:modified xsi:type="dcterms:W3CDTF">2023-08-09T01:46:21Z</dcterms:modified>
</cp:coreProperties>
</file>